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ru-RU"/>
    </a:defPPr>
    <a:lvl1pPr marL="0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2003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4005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6008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8010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60013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2016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4018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6021" algn="l" defTabSz="10240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1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1" y="2466752"/>
            <a:ext cx="5554980" cy="2336800"/>
          </a:xfrm>
        </p:spPr>
        <p:txBody>
          <a:bodyPr tIns="0"/>
          <a:lstStyle>
            <a:lvl1pPr marL="30720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12003" indent="0" algn="ctr">
              <a:buNone/>
            </a:lvl2pPr>
            <a:lvl3pPr marL="1024005" indent="0" algn="ctr">
              <a:buNone/>
            </a:lvl3pPr>
            <a:lvl4pPr marL="1536008" indent="0" algn="ctr">
              <a:buNone/>
            </a:lvl4pPr>
            <a:lvl5pPr marL="2048010" indent="0" algn="ctr">
              <a:buNone/>
            </a:lvl5pPr>
            <a:lvl6pPr marL="2560013" indent="0" algn="ctr">
              <a:buNone/>
            </a:lvl6pPr>
            <a:lvl7pPr marL="3072016" indent="0" algn="ctr">
              <a:buNone/>
            </a:lvl7pPr>
            <a:lvl8pPr marL="3584018" indent="0" algn="ctr">
              <a:buNone/>
            </a:lvl8pPr>
            <a:lvl9pPr marL="4096021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95032-996F-440D-BD63-3108B2FE1CF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7AAA1-879E-442A-BFFB-A09D06FF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5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3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95032-996F-440D-BD63-3108B2FE1CF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7AAA1-879E-442A-BFFB-A09D06FF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8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9"/>
            <a:ext cx="4171951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95032-996F-440D-BD63-3108B2FE1CF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7AAA1-879E-442A-BFFB-A09D06FF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95032-996F-440D-BD63-3108B2FE1CF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7AAA1-879E-442A-BFFB-A09D06FF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9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5039"/>
              </a:lnSpc>
              <a:buNone/>
              <a:defRPr sz="45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2"/>
            <a:ext cx="4800600" cy="2012949"/>
          </a:xfrm>
        </p:spPr>
        <p:txBody>
          <a:bodyPr anchor="b"/>
          <a:lstStyle>
            <a:lvl1pPr marL="20480" indent="0">
              <a:lnSpc>
                <a:spcPts val="2575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95032-996F-440D-BD63-3108B2FE1CF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7AAA1-879E-442A-BFFB-A09D06FF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1" y="0"/>
            <a:ext cx="57151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3" y="3752875"/>
            <a:ext cx="157735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9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5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95032-996F-440D-BD63-3108B2FE1CF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7AAA1-879E-442A-BFFB-A09D06FF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51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1681" indent="0" algn="l">
              <a:lnSpc>
                <a:spcPct val="100000"/>
              </a:lnSpc>
              <a:spcBef>
                <a:spcPts val="112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1681" indent="0" algn="l">
              <a:lnSpc>
                <a:spcPct val="100000"/>
              </a:lnSpc>
              <a:spcBef>
                <a:spcPts val="112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40322" indent="-307202">
              <a:lnSpc>
                <a:spcPct val="100000"/>
              </a:lnSpc>
              <a:spcBef>
                <a:spcPts val="784"/>
              </a:spcBef>
              <a:defRPr sz="2700"/>
            </a:lvl1pPr>
            <a:lvl2pPr>
              <a:lnSpc>
                <a:spcPct val="100000"/>
              </a:lnSpc>
              <a:spcBef>
                <a:spcPts val="784"/>
              </a:spcBef>
              <a:defRPr sz="2200"/>
            </a:lvl2pPr>
            <a:lvl3pPr>
              <a:lnSpc>
                <a:spcPct val="100000"/>
              </a:lnSpc>
              <a:spcBef>
                <a:spcPts val="784"/>
              </a:spcBef>
              <a:defRPr sz="2000"/>
            </a:lvl3pPr>
            <a:lvl4pPr>
              <a:lnSpc>
                <a:spcPct val="100000"/>
              </a:lnSpc>
              <a:spcBef>
                <a:spcPts val="784"/>
              </a:spcBef>
              <a:defRPr sz="1800"/>
            </a:lvl4pPr>
            <a:lvl5pPr>
              <a:lnSpc>
                <a:spcPct val="100000"/>
              </a:lnSpc>
              <a:spcBef>
                <a:spcPts val="784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40322" indent="-307202">
              <a:lnSpc>
                <a:spcPct val="100000"/>
              </a:lnSpc>
              <a:spcBef>
                <a:spcPts val="784"/>
              </a:spcBef>
              <a:defRPr sz="2700"/>
            </a:lvl1pPr>
            <a:lvl2pPr>
              <a:lnSpc>
                <a:spcPct val="100000"/>
              </a:lnSpc>
              <a:spcBef>
                <a:spcPts val="784"/>
              </a:spcBef>
              <a:defRPr sz="2200"/>
            </a:lvl2pPr>
            <a:lvl3pPr>
              <a:lnSpc>
                <a:spcPct val="100000"/>
              </a:lnSpc>
              <a:spcBef>
                <a:spcPts val="784"/>
              </a:spcBef>
              <a:defRPr sz="2000"/>
            </a:lvl3pPr>
            <a:lvl4pPr>
              <a:lnSpc>
                <a:spcPct val="100000"/>
              </a:lnSpc>
              <a:spcBef>
                <a:spcPts val="784"/>
              </a:spcBef>
              <a:defRPr sz="1800"/>
            </a:lvl4pPr>
            <a:lvl5pPr>
              <a:lnSpc>
                <a:spcPct val="100000"/>
              </a:lnSpc>
              <a:spcBef>
                <a:spcPts val="784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95032-996F-440D-BD63-3108B2FE1CF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7AAA1-879E-442A-BFFB-A09D06FF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5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95032-996F-440D-BD63-3108B2FE1CF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7AAA1-879E-442A-BFFB-A09D06FF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7" y="0"/>
            <a:ext cx="6096763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95032-996F-440D-BD63-3108B2FE1CF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7AAA1-879E-442A-BFFB-A09D06FF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9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240"/>
              </a:lnSpc>
              <a:buNone/>
              <a:defRPr sz="24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1" y="1875954"/>
            <a:ext cx="2857500" cy="931333"/>
          </a:xfrm>
        </p:spPr>
        <p:txBody>
          <a:bodyPr/>
          <a:lstStyle>
            <a:lvl1pPr marL="5120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2"/>
            <a:ext cx="6115051" cy="532341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95032-996F-440D-BD63-3108B2FE1CF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7AAA1-879E-442A-BFFB-A09D06FF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4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A95032-996F-440D-BD63-3108B2FE1CF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7AAA1-879E-442A-BFFB-A09D06FF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2401" tIns="307202" rIns="102401" bIns="51200" rtlCol="0" anchor="t">
            <a:normAutofit/>
          </a:bodyPr>
          <a:lstStyle>
            <a:extLst/>
          </a:lstStyle>
          <a:p>
            <a:pPr marL="0" indent="-317442" algn="l" rtl="0" eaLnBrk="1" latinLnBrk="0" hangingPunct="1">
              <a:lnSpc>
                <a:spcPts val="3360"/>
              </a:lnSpc>
              <a:spcBef>
                <a:spcPts val="672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1" y="1524007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2401" tIns="307202" anchor="t"/>
          <a:lstStyle>
            <a:lvl1pPr marL="0" indent="0" algn="l" eaLnBrk="1" latinLnBrk="0" hangingPunct="1">
              <a:buNone/>
              <a:defRPr sz="36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5" y="1272456"/>
            <a:ext cx="514351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9"/>
            <a:ext cx="486919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1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792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4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2" y="1406772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8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5" y="366184"/>
            <a:ext cx="5623560" cy="1524000"/>
          </a:xfrm>
          <a:prstGeom prst="rect">
            <a:avLst/>
          </a:prstGeom>
        </p:spPr>
        <p:txBody>
          <a:bodyPr lIns="102401" tIns="51200" rIns="102401" bIns="51200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5" y="1930400"/>
            <a:ext cx="5623560" cy="6400800"/>
          </a:xfrm>
          <a:prstGeom prst="rect">
            <a:avLst/>
          </a:prstGeom>
        </p:spPr>
        <p:txBody>
          <a:bodyPr lIns="102401" tIns="51200" rIns="102401" bIns="5120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1" y="8407400"/>
            <a:ext cx="1600200" cy="635000"/>
          </a:xfrm>
          <a:prstGeom prst="rect">
            <a:avLst/>
          </a:prstGeom>
        </p:spPr>
        <p:txBody>
          <a:bodyPr lIns="102401" tIns="51200" rIns="102401" bIns="51200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1A95032-996F-440D-BD63-3108B2FE1CF9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1" y="8407400"/>
            <a:ext cx="2171700" cy="635000"/>
          </a:xfrm>
          <a:prstGeom prst="rect">
            <a:avLst/>
          </a:prstGeom>
        </p:spPr>
        <p:txBody>
          <a:bodyPr lIns="102401" tIns="51200" rIns="102401" bIns="51200" anchor="b"/>
          <a:lstStyle>
            <a:lvl1pPr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lIns="102401" tIns="51200" rIns="102401" bIns="51200" anchor="b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37AAA1-879E-442A-BFFB-A09D06FF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9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401" tIns="51200" rIns="102401" bIns="5120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9602" indent="-317442" algn="l" rtl="0" eaLnBrk="1" latinLnBrk="0" hangingPunct="1">
        <a:lnSpc>
          <a:spcPct val="100000"/>
        </a:lnSpc>
        <a:spcBef>
          <a:spcPts val="672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16803" indent="-266242" algn="l" rtl="0" eaLnBrk="1" latinLnBrk="0" hangingPunct="1">
        <a:lnSpc>
          <a:spcPct val="100000"/>
        </a:lnSpc>
        <a:spcBef>
          <a:spcPts val="616"/>
        </a:spcBef>
        <a:buClr>
          <a:schemeClr val="accent1"/>
        </a:buClr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285" indent="-256001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806" indent="-194561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54087" indent="-204801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89609" indent="-204801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130" indent="-20480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0410" indent="-20480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85932" indent="-20480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20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40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48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600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72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840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960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oolreferat.com/366841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720" y="5148064"/>
            <a:ext cx="5949280" cy="122413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«За Коньком-горбунком </a:t>
            </a:r>
            <a:b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по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любимой сказке»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8720" y="6156176"/>
            <a:ext cx="5698996" cy="2232248"/>
          </a:xfrm>
        </p:spPr>
        <p:txBody>
          <a:bodyPr>
            <a:normAutofit/>
          </a:bodyPr>
          <a:lstStyle/>
          <a:p>
            <a:pPr algn="ctr"/>
            <a:r>
              <a:rPr lang="ru-RU" sz="2600" b="1" i="1" dirty="0" smtClean="0"/>
              <a:t>урок внеклассного чтения  с использованием методов </a:t>
            </a:r>
            <a:endParaRPr lang="ru-RU" sz="2600" dirty="0" smtClean="0"/>
          </a:p>
          <a:p>
            <a:pPr algn="ctr"/>
            <a:r>
              <a:rPr lang="ru-RU" sz="2600" b="1" i="1" dirty="0" smtClean="0"/>
              <a:t>когнитивного обучения</a:t>
            </a:r>
            <a:r>
              <a:rPr lang="ru-RU" sz="2600" dirty="0" smtClean="0"/>
              <a:t>  (</a:t>
            </a:r>
            <a:r>
              <a:rPr lang="ru-RU" sz="2600" b="1" i="1" dirty="0" smtClean="0"/>
              <a:t>3-4 класс)</a:t>
            </a:r>
          </a:p>
          <a:p>
            <a:pPr algn="ctr"/>
            <a:r>
              <a:rPr lang="ru-RU" sz="1800" b="1" i="1" dirty="0" smtClean="0"/>
              <a:t>Автор: Сергеева В.А.</a:t>
            </a:r>
          </a:p>
          <a:p>
            <a:pPr algn="ctr"/>
            <a:r>
              <a:rPr lang="ru-RU" sz="1800" b="1" i="1" dirty="0" smtClean="0"/>
              <a:t>библиотекарь Дулесовской ООШ</a:t>
            </a:r>
          </a:p>
          <a:p>
            <a:pPr algn="ctr"/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832" y="323528"/>
            <a:ext cx="3816424" cy="428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52736" y="395536"/>
            <a:ext cx="29523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пальник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асурманин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980728" y="1475656"/>
            <a:ext cx="414908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едмица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строг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абалки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ьзя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ядиться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алахай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Сума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Шевелить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Смекнуть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Сенник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Несподручно-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Озираючись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Очью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Рогожа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Яхонт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Намеднишняя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Кушак –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семья\Мои документы\Мои рисунки\5024612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2478">
            <a:off x="4332709" y="8053711"/>
            <a:ext cx="15430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семья\Мои документы\Мои рисунки\1311794979.4004.jpg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20493997">
            <a:off x="4684021" y="420924"/>
            <a:ext cx="1752600" cy="13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32656" y="179512"/>
            <a:ext cx="619268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вашем конверте набор картинок с изображением рыб и животных моря. Вспомните,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рыбами и животными заселил Ершов своё сказочное море-океан?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семья\Мои документы\Мои рисунки\конёк-горбунконёк\DSCN05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744" y="2843808"/>
            <a:ext cx="4851424" cy="396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60648" y="7020272"/>
            <a:ext cx="65973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 помощью отрывка из книги проверьте - всё ли вы сделали правильно. Какие рыбы и животные лишние, а каких не хватает?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семья\Мои документы\Мои рисунки\les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301980">
            <a:off x="-123002" y="4096055"/>
            <a:ext cx="1633267" cy="9194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77280" y="467544"/>
            <a:ext cx="648072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А.С. Пушкин как-то сказал: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“Сказка – ложь, да в ней намёк – добрым молодцам урок”.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урок, или уроки мы можем извлечь из этой сказки?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видим, что концовку сказки Ершов построил в соответствии с традициями народной сказки: в конце повествования герой перерождается и становится счастливым, и умным по-настоящему.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 вами сделали сравнительный анализ литературной сказки и поняли, что автор в своем произведении использовал элементы русских народных сказок. 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построена как и русские народные сказки-  неё есть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зачин,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троекратные повторы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сказке добро побеждает зло, используется народная речь, есть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концовка)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Поэтому ее называют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русской сказкой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этого она любима и читаема многими поколениями. Поэтому ее называют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семья\Мои документы\Мои рисунки\konek_gorbun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323528"/>
            <a:ext cx="50405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08720" y="4499992"/>
            <a:ext cx="43204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дворце же пир горой: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Вина льются там рекой;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дубовыми столами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Пьют бояре со князьями.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Сердцу любо! Я там был,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Мёд, вино и пиво пил;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усам хоть и бежало,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рот ни капли не попало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20688" y="8244408"/>
            <a:ext cx="583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спасибо за работу!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611560"/>
            <a:ext cx="6408712" cy="7488832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chemeClr val="accent3">
                    <a:lumMod val="75000"/>
                  </a:schemeClr>
                </a:solidFill>
              </a:rPr>
              <a:t>                  Метод </a:t>
            </a:r>
            <a:r>
              <a:rPr lang="ru-RU" sz="3100" i="1" dirty="0" err="1" smtClean="0">
                <a:solidFill>
                  <a:schemeClr val="accent3">
                    <a:lumMod val="75000"/>
                  </a:schemeClr>
                </a:solidFill>
              </a:rPr>
              <a:t>разнонаучного</a:t>
            </a:r>
            <a:r>
              <a:rPr lang="ru-RU" sz="3100" i="1" dirty="0" smtClean="0">
                <a:solidFill>
                  <a:schemeClr val="accent3">
                    <a:lumMod val="75000"/>
                  </a:schemeClr>
                </a:solidFill>
              </a:rPr>
              <a:t> видения</a:t>
            </a:r>
            <a:r>
              <a:rPr lang="ru-RU" sz="31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      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Изучение объекта с позиций разных наук и социальных практик позволяет найти новые грани проблемы и способы ее решения.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     Например, организуется одновременная работа с разными способами исследования одного и того же объекта, для этого применяются методы разных наук – естественнонаучные, гуманитарные, социологические.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Разнонаучные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способы деятельности и полученные результаты создают объемное пространство, внутри которого обнаруживается много нового. Задания, с помощью которых реализуется данный метод: "Выясните, что есть общего в  цвете и музыке (в числах и геометрических фигурах)"; "Опишите один и тот же цветок глазами филолога естествоиспытателя,, экономиста, дизайнера, воспитательницы детского сада, туриста и т.д.".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(Когнитивные методы обучения</a:t>
            </a:r>
            <a:r>
              <a:rPr lang="ru-RU" sz="2000" u="sng" dirty="0" smtClean="0">
                <a:hlinkClick r:id="rId2"/>
              </a:rPr>
              <a:t>)</a:t>
            </a:r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792" y="3275856"/>
            <a:ext cx="3888432" cy="43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8680" y="179512"/>
            <a:ext cx="60932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  познакомимся с одной замечательной сказкой, которую написал человек, чья жизнь не менее замечательна и удивительна. Имя его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Пётр Павлович Ершов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которому 6 марта исполнилось 200 лет со дня рождения.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Чем же необычна и удивительна судьба Петра Ершова?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96752" y="7697470"/>
            <a:ext cx="4968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 Павлович Ершов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(1815-1869 )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32656" y="4283968"/>
            <a:ext cx="619268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 всем известен как автор сказки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Конёк-горбунок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хотя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её называют русской народной. Во многих книгах написано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Конёк-Горбунок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русская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сказка. А на памятнике П.Ершову можем прочитать такие слова: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П.П.Ершов -автор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народной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Рисунок 1" descr="9785978105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824" y="179512"/>
            <a:ext cx="3024336" cy="4083957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6024" y="7308304"/>
            <a:ext cx="6641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урока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Выяснить, почему литературную сказку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Конёк-Горбунок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называют русской и одновременно народной?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92696" y="1044769"/>
            <a:ext cx="5400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наш необычен тем, что мы разделимся на четыре группы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ФИЛОЛОГОВ, МАТЕМАТИКОВ, ПЕРЕВОДЧИКОВ и БИОЛОГОВ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Каждая группа выполнит  свою определённую работу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60648" y="251520"/>
            <a:ext cx="612068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Филологи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Фразеологические обороты очень украшают речь, делают её выразительной, образной. Употребляет в сказке фразеологические обороты и Ершов.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рассмотрим некоторые из них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Сонные тетери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Как сыр в масле кататься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эти обороты в тексте сказки и попробуйте их объяснить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семья\Мои документы\Мои рисунки\конёк-горбунконёк\DSCN05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4067944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69160" y="8172400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На 5+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справка 4">
            <a:hlinkClick r:id="" action="ppaction://hlinkshowjump?jump=nextslide" highlightClick="1"/>
          </p:cNvPr>
          <p:cNvSpPr/>
          <p:nvPr/>
        </p:nvSpPr>
        <p:spPr>
          <a:xfrm>
            <a:off x="4077072" y="8316416"/>
            <a:ext cx="754384" cy="6468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04664" y="1279517"/>
            <a:ext cx="61926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Но есть такие фразеологические обороты, которых в сказке нет, но они очень к ней подходят. Например: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1.За тридевять земель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2.Как с гуся вода.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3.Остались рожки да ножки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 кому, и по отношению к какому событию мы можем употреблять эти  фразеологизмы?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60648" y="305199"/>
            <a:ext cx="626469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сказках всегда бывают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магические, волшебные цифры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Какие это цифры? Найдите их в сказке 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сказке также встречается старорусские единицы измерения длины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их и с помощью словаря найдите чему они равны.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Documents and Settings\семья\Мои документы\Мои рисунки\конёк-горбунконёк\DSCN05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4283968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32656" y="179512"/>
            <a:ext cx="626469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Переводчики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Язык, которым написан «Конёк-горбунок» ориентирован на народную речь, о чём свидетельствует огромная популярность сказки среди всех слоёв населения России, и в значительной мере – тогдашней детворы, хоть сам автор сказку детской не считал. Но дойдя до наших дней многие слова, понятные тогдашним детям, стали непонятны нам, они устарели и не употребляются в нашей речи.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семья\Мои документы\Мои рисунки\конёк-горбунконёк\DSCN05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4283968"/>
            <a:ext cx="45243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56792" y="8172400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Объяснить значение слов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5301208" y="7956376"/>
            <a:ext cx="826392" cy="86409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</TotalTime>
  <Words>466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        «За Коньком-горбунком  по  любимой сказке» </vt:lpstr>
      <vt:lpstr>                  Метод разнонаучного видения.          Изучение объекта с позиций разных наук и социальных практик позволяет найти новые грани проблемы и способы ее решения.       Например, организуется одновременная работа с разными способами исследования одного и того же объекта, для этого применяются методы разных наук – естественнонаучные, гуманитарные, социологические. Разнонаучные способы деятельности и полученные результаты создают объемное пространство, внутри которого обнаруживается много нового. Задания, с помощью которых реализуется данный метод: "Выясните, что есть общего в  цвете и музыке (в числах и геометрических фигурах)"; "Опишите один и тот же цветок глазами филолога естествоиспытателя,, экономиста, дизайнера, воспитательницы детского сада, туриста и т.д.".                            (Когнитивные методы обучения)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 Коньком-горбунком по любимой сказке»</dc:title>
  <dc:creator>Валентина</dc:creator>
  <cp:lastModifiedBy>СЕМЕЙКА</cp:lastModifiedBy>
  <cp:revision>10</cp:revision>
  <dcterms:created xsi:type="dcterms:W3CDTF">2015-04-14T05:00:23Z</dcterms:created>
  <dcterms:modified xsi:type="dcterms:W3CDTF">2015-04-14T17:50:12Z</dcterms:modified>
</cp:coreProperties>
</file>